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1305" r:id="rId5"/>
    <p:sldId id="1299" r:id="rId6"/>
    <p:sldId id="494" r:id="rId7"/>
    <p:sldId id="456" r:id="rId8"/>
    <p:sldId id="1267" r:id="rId9"/>
    <p:sldId id="1300" r:id="rId10"/>
    <p:sldId id="1301" r:id="rId11"/>
    <p:sldId id="1303" r:id="rId12"/>
    <p:sldId id="1313" r:id="rId13"/>
    <p:sldId id="1314" r:id="rId14"/>
    <p:sldId id="1304" r:id="rId15"/>
    <p:sldId id="1306" r:id="rId16"/>
    <p:sldId id="1307" r:id="rId17"/>
    <p:sldId id="1308" r:id="rId18"/>
    <p:sldId id="1309" r:id="rId19"/>
    <p:sldId id="1310" r:id="rId20"/>
    <p:sldId id="1311" r:id="rId21"/>
    <p:sldId id="1312" r:id="rId22"/>
    <p:sldId id="1324" r:id="rId23"/>
    <p:sldId id="1325" r:id="rId24"/>
    <p:sldId id="1329" r:id="rId25"/>
    <p:sldId id="1327" r:id="rId26"/>
    <p:sldId id="1328" r:id="rId27"/>
    <p:sldId id="447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1305"/>
            <p14:sldId id="1299"/>
            <p14:sldId id="494"/>
            <p14:sldId id="456"/>
            <p14:sldId id="1267"/>
            <p14:sldId id="1300"/>
            <p14:sldId id="1301"/>
            <p14:sldId id="1303"/>
            <p14:sldId id="1313"/>
            <p14:sldId id="1314"/>
            <p14:sldId id="1304"/>
            <p14:sldId id="1306"/>
            <p14:sldId id="1307"/>
            <p14:sldId id="1308"/>
            <p14:sldId id="1309"/>
            <p14:sldId id="1310"/>
            <p14:sldId id="1311"/>
            <p14:sldId id="1312"/>
            <p14:sldId id="1324"/>
            <p14:sldId id="1325"/>
            <p14:sldId id="1329"/>
            <p14:sldId id="1327"/>
            <p14:sldId id="1328"/>
            <p14:sldId id="447"/>
          </p14:sldIdLst>
        </p14:section>
      </p14:sectionLst>
    </p:ext>
  </p:extLst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28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值得一提的是，逐层归一化不但可以提高优化效率，还可以作为一种隐形的</a:t>
            </a:r>
            <a:endParaRPr dirty="0"/>
          </a:p>
          <a:p>
            <a:r>
              <a:rPr dirty="0"/>
              <a:t>正则化方法．在训练时，神经网络对一个样本的预测不仅和该样本自身相关，也</a:t>
            </a:r>
            <a:endParaRPr dirty="0"/>
          </a:p>
          <a:p>
            <a:r>
              <a:rPr dirty="0"/>
              <a:t>和同一批次中的其他样本相关．由于在选取批次时具有随机性，因此使得神经网</a:t>
            </a:r>
            <a:endParaRPr dirty="0"/>
          </a:p>
          <a:p>
            <a:r>
              <a:rPr dirty="0"/>
              <a:t>络不会“过拟合”到某个特定样本，从而提高网络的泛化能力 [Luo et al., 2018]．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pic>
        <p:nvPicPr>
          <p:cNvPr id="3075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pic>
        <p:nvPicPr>
          <p:cNvPr id="3079" name="图片 2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4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 u="none" strike="noStrike" kern="1200" cap="none" spc="600" normalizeH="0">
                <a:solidFill>
                  <a:schemeClr val="accent4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"/>
          <p:cNvGrpSpPr/>
          <p:nvPr/>
        </p:nvGrpSpPr>
        <p:grpSpPr>
          <a:xfrm>
            <a:off x="-1031875" y="911225"/>
            <a:ext cx="2628900" cy="3646488"/>
            <a:chOff x="-1265" y="1436"/>
            <a:chExt cx="4140" cy="5742"/>
          </a:xfrm>
        </p:grpSpPr>
        <p:grpSp>
          <p:nvGrpSpPr>
            <p:cNvPr id="5123" name="组合 8"/>
            <p:cNvGrpSpPr/>
            <p:nvPr/>
          </p:nvGrpSpPr>
          <p:grpSpPr>
            <a:xfrm>
              <a:off x="-1265" y="1436"/>
              <a:ext cx="4140" cy="5742"/>
              <a:chOff x="-1072086" y="911153"/>
              <a:chExt cx="3506257" cy="3646353"/>
            </a:xfrm>
          </p:grpSpPr>
          <p:sp>
            <p:nvSpPr>
              <p:cNvPr id="6" name="任意多边形: 形状 5"/>
              <p:cNvSpPr/>
              <p:nvPr userDrawn="1">
                <p:custDataLst>
                  <p:tags r:id="rId2"/>
                </p:custDataLst>
              </p:nvPr>
            </p:nvSpPr>
            <p:spPr>
              <a:xfrm rot="17984747">
                <a:off x="-1303972" y="1143038"/>
                <a:ext cx="3534185" cy="3070413"/>
              </a:xfrm>
              <a:custGeom>
                <a:avLst/>
                <a:gdLst>
                  <a:gd name="connsiteX0" fmla="*/ 3520181 w 3534185"/>
                  <a:gd name="connsiteY0" fmla="*/ 0 h 3070413"/>
                  <a:gd name="connsiteX1" fmla="*/ 3522218 w 3534185"/>
                  <a:gd name="connsiteY1" fmla="*/ 6560 h 3070413"/>
                  <a:gd name="connsiteX2" fmla="*/ 3534185 w 3534185"/>
                  <a:gd name="connsiteY2" fmla="*/ 125272 h 3070413"/>
                  <a:gd name="connsiteX3" fmla="*/ 3534185 w 3534185"/>
                  <a:gd name="connsiteY3" fmla="*/ 2481371 h 3070413"/>
                  <a:gd name="connsiteX4" fmla="*/ 2945143 w 3534185"/>
                  <a:gd name="connsiteY4" fmla="*/ 3070413 h 3070413"/>
                  <a:gd name="connsiteX5" fmla="*/ 589042 w 3534185"/>
                  <a:gd name="connsiteY5" fmla="*/ 3070413 h 3070413"/>
                  <a:gd name="connsiteX6" fmla="*/ 0 w 3534185"/>
                  <a:gd name="connsiteY6" fmla="*/ 2481371 h 3070413"/>
                  <a:gd name="connsiteX7" fmla="*/ 0 w 3534185"/>
                  <a:gd name="connsiteY7" fmla="*/ 2011605 h 307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4185" h="3070413">
                    <a:moveTo>
                      <a:pt x="3520181" y="0"/>
                    </a:moveTo>
                    <a:lnTo>
                      <a:pt x="3522218" y="6560"/>
                    </a:lnTo>
                    <a:cubicBezTo>
                      <a:pt x="3530064" y="44905"/>
                      <a:pt x="3534185" y="84607"/>
                      <a:pt x="3534185" y="125272"/>
                    </a:cubicBezTo>
                    <a:lnTo>
                      <a:pt x="3534185" y="2481371"/>
                    </a:lnTo>
                    <a:cubicBezTo>
                      <a:pt x="3534185" y="2806690"/>
                      <a:pt x="3270462" y="3070413"/>
                      <a:pt x="2945143" y="3070413"/>
                    </a:cubicBezTo>
                    <a:lnTo>
                      <a:pt x="589042" y="3070413"/>
                    </a:lnTo>
                    <a:cubicBezTo>
                      <a:pt x="263723" y="3070413"/>
                      <a:pt x="0" y="2806690"/>
                      <a:pt x="0" y="2481371"/>
                    </a:cubicBezTo>
                    <a:lnTo>
                      <a:pt x="0" y="2011605"/>
                    </a:lnTo>
                    <a:close/>
                  </a:path>
                </a:pathLst>
              </a:custGeom>
              <a:solidFill>
                <a:srgbClr val="001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 userDrawn="1">
                <p:custDataLst>
                  <p:tags r:id="rId3"/>
                </p:custDataLst>
              </p:nvPr>
            </p:nvSpPr>
            <p:spPr>
              <a:xfrm rot="1824759">
                <a:off x="-950925" y="1081136"/>
                <a:ext cx="3385096" cy="3476370"/>
              </a:xfrm>
              <a:custGeom>
                <a:avLst/>
                <a:gdLst>
                  <a:gd name="connsiteX0" fmla="*/ 164178 w 3385096"/>
                  <a:gd name="connsiteY0" fmla="*/ 98954 h 3476370"/>
                  <a:gd name="connsiteX1" fmla="*/ 488130 w 3385096"/>
                  <a:gd name="connsiteY1" fmla="*/ 0 h 3476370"/>
                  <a:gd name="connsiteX2" fmla="*/ 2805689 w 3385096"/>
                  <a:gd name="connsiteY2" fmla="*/ 0 h 3476370"/>
                  <a:gd name="connsiteX3" fmla="*/ 3385096 w 3385096"/>
                  <a:gd name="connsiteY3" fmla="*/ 579407 h 3476370"/>
                  <a:gd name="connsiteX4" fmla="*/ 3385096 w 3385096"/>
                  <a:gd name="connsiteY4" fmla="*/ 2896963 h 3476370"/>
                  <a:gd name="connsiteX5" fmla="*/ 2805689 w 3385096"/>
                  <a:gd name="connsiteY5" fmla="*/ 3476370 h 3476370"/>
                  <a:gd name="connsiteX6" fmla="*/ 1882354 w 3385096"/>
                  <a:gd name="connsiteY6" fmla="*/ 3476370 h 3476370"/>
                  <a:gd name="connsiteX7" fmla="*/ 0 w 3385096"/>
                  <a:gd name="connsiteY7" fmla="*/ 269598 h 3476370"/>
                  <a:gd name="connsiteX8" fmla="*/ 7677 w 3385096"/>
                  <a:gd name="connsiteY8" fmla="*/ 255455 h 3476370"/>
                  <a:gd name="connsiteX9" fmla="*/ 164178 w 3385096"/>
                  <a:gd name="connsiteY9" fmla="*/ 98954 h 34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5096" h="3476370">
                    <a:moveTo>
                      <a:pt x="164178" y="98954"/>
                    </a:moveTo>
                    <a:cubicBezTo>
                      <a:pt x="256652" y="36479"/>
                      <a:pt x="368131" y="0"/>
                      <a:pt x="488130" y="0"/>
                    </a:cubicBezTo>
                    <a:lnTo>
                      <a:pt x="2805689" y="0"/>
                    </a:lnTo>
                    <a:cubicBezTo>
                      <a:pt x="3125687" y="0"/>
                      <a:pt x="3385096" y="259409"/>
                      <a:pt x="3385096" y="579407"/>
                    </a:cubicBezTo>
                    <a:lnTo>
                      <a:pt x="3385096" y="2896963"/>
                    </a:lnTo>
                    <a:cubicBezTo>
                      <a:pt x="3385096" y="3216961"/>
                      <a:pt x="3125687" y="3476370"/>
                      <a:pt x="2805689" y="3476370"/>
                    </a:cubicBezTo>
                    <a:lnTo>
                      <a:pt x="1882354" y="3476370"/>
                    </a:lnTo>
                    <a:lnTo>
                      <a:pt x="0" y="269598"/>
                    </a:lnTo>
                    <a:lnTo>
                      <a:pt x="7677" y="255455"/>
                    </a:lnTo>
                    <a:cubicBezTo>
                      <a:pt x="49326" y="193806"/>
                      <a:pt x="102529" y="140603"/>
                      <a:pt x="164178" y="98954"/>
                    </a:cubicBezTo>
                    <a:close/>
                  </a:path>
                </a:pathLst>
              </a:custGeom>
              <a:noFill/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标题 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220" y="2788"/>
              <a:ext cx="2153" cy="1890"/>
            </a:xfrm>
            <a:prstGeom prst="rect">
              <a:avLst/>
            </a:prstGeom>
          </p:spPr>
          <p:txBody>
            <a:bodyPr vert="horz" lIns="50625" tIns="26325" rIns="50625" bIns="0" rtlCol="0" anchor="b" anchorCtr="0">
              <a:normAutofit fontScale="90000"/>
            </a:bodyPr>
            <a:lstStyle>
              <a:lvl1pPr marL="0" marR="0" algn="ctr" defTabSz="914400" rtl="0" eaLnBrk="1" fontAlgn="auto" latinLnBrk="0" hangingPunct="1">
                <a:lnSpc>
                  <a:spcPct val="100000"/>
                </a:lnSpc>
                <a:buNone/>
                <a:defRPr kumimoji="0" lang="zh-CN" altLang="en-US" sz="8000" b="1" i="0" u="none" strike="noStrike" kern="1200" cap="none" spc="600" normalizeH="0" baseline="0" noProof="1" dirty="0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4500" b="1" i="0" u="none" strike="noStrike" kern="1200" cap="none" spc="600" normalizeH="0" baseline="0" noProof="1" dirty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rPr>
                <a:t>目录</a:t>
              </a:r>
              <a:endParaRPr kumimoji="0" lang="zh-CN" altLang="en-US" sz="45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2531110" y="901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 sz="3000">
                <a:solidFill>
                  <a:srgbClr val="001844"/>
                </a:solidFill>
                <a:latin typeface="华文中宋" panose="02010600040101010101" charset="-122"/>
                <a:ea typeface="华文中宋" panose="02010600040101010101" charset="-122"/>
              </a:defRPr>
            </a:lvl1pPr>
            <a:lvl2pPr>
              <a:lnSpc>
                <a:spcPct val="200000"/>
              </a:lnSpc>
              <a:defRPr sz="2400">
                <a:latin typeface="华文中宋" panose="02010600040101010101" charset="-122"/>
                <a:ea typeface="华文中宋" panose="02010600040101010101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6147" name="Straight Connector 27"/>
          <p:cNvSpPr/>
          <p:nvPr/>
        </p:nvSpPr>
        <p:spPr>
          <a:xfrm>
            <a:off x="107950" y="65151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6148" name="Footer Placeholder 2"/>
          <p:cNvSpPr txBox="1"/>
          <p:nvPr/>
        </p:nvSpPr>
        <p:spPr>
          <a:xfrm>
            <a:off x="4168775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49" name="Rectangle 17"/>
          <p:cNvSpPr/>
          <p:nvPr/>
        </p:nvSpPr>
        <p:spPr>
          <a:xfrm>
            <a:off x="8229600" y="65135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50" name="Footer Placeholder 2"/>
          <p:cNvSpPr txBox="1"/>
          <p:nvPr/>
        </p:nvSpPr>
        <p:spPr>
          <a:xfrm>
            <a:off x="107950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294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7171" name="Straight Connector 27"/>
          <p:cNvSpPr/>
          <p:nvPr/>
        </p:nvSpPr>
        <p:spPr>
          <a:xfrm>
            <a:off x="107950" y="65151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7172" name="Footer Placeholder 2"/>
          <p:cNvSpPr txBox="1"/>
          <p:nvPr/>
        </p:nvSpPr>
        <p:spPr>
          <a:xfrm>
            <a:off x="4168775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3" name="Rectangle 17"/>
          <p:cNvSpPr/>
          <p:nvPr/>
        </p:nvSpPr>
        <p:spPr>
          <a:xfrm>
            <a:off x="8229600" y="65135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4" name="Footer Placeholder 2"/>
          <p:cNvSpPr txBox="1"/>
          <p:nvPr/>
        </p:nvSpPr>
        <p:spPr>
          <a:xfrm>
            <a:off x="107950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traight Connector 28"/>
          <p:cNvSpPr/>
          <p:nvPr/>
        </p:nvSpPr>
        <p:spPr>
          <a:xfrm>
            <a:off x="252413" y="960438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8195" name="Straight Connector 27"/>
          <p:cNvSpPr/>
          <p:nvPr/>
        </p:nvSpPr>
        <p:spPr>
          <a:xfrm>
            <a:off x="252413" y="6515100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8196" name="Footer Placeholder 2"/>
          <p:cNvSpPr txBox="1"/>
          <p:nvPr/>
        </p:nvSpPr>
        <p:spPr>
          <a:xfrm>
            <a:off x="4168775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7" name="Rectangle 17"/>
          <p:cNvSpPr/>
          <p:nvPr/>
        </p:nvSpPr>
        <p:spPr>
          <a:xfrm>
            <a:off x="8229600" y="65135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8" name="Footer Placeholder 2"/>
          <p:cNvSpPr txBox="1"/>
          <p:nvPr/>
        </p:nvSpPr>
        <p:spPr>
          <a:xfrm>
            <a:off x="107950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46355"/>
            <a:ext cx="8640445" cy="914400"/>
          </a:xfrm>
        </p:spPr>
        <p:txBody>
          <a:bodyPr/>
          <a:lstStyle/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6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8"/>
            <a:ext cx="1664333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594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96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597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598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9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0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1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02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3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4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5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6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7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8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9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10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1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2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3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4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5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6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7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18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9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0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1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2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3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4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5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26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7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8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9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0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1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2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3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34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5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6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7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8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9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0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1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42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3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4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5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6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7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8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9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0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1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2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3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4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5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6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7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8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9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0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1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2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3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4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5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6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7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8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9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0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1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2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3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4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5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6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7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8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9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0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1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2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3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4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5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6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7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8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9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0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1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2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3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4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5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6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7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8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9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0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1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2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3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4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5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6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07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8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09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10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1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2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3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4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5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6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7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8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9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0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1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2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3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4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5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26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7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8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9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0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1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2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3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4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5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6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7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8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9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0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1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2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3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4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5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6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7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8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9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50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1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2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3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4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5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6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7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8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9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0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1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2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3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4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5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6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7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8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9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0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1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2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3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4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5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6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7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8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9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0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81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2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3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4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5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6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7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8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9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0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1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2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3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4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5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6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7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8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9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0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1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2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3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4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5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6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7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8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9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0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1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2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3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4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5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6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7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8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9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0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1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2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3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4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5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6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7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8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9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0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1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2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3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4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5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6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7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8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9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0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1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2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3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4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5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6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7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8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9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0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1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2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53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4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5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6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7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8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9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0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1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2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3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4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5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6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7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8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9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0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1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2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3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4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5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6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7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8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9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0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1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2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3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4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5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6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7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8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9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0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1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2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3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4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5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6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7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8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99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0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1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2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3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4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5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6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7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8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9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0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1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2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3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4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5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6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7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8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9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0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1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2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3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4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5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6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7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8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9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0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1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2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3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4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5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6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7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8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9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0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1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2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3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4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5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6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7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8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9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0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1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2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3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4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5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6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7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8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9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0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1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2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3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4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5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6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968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69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313"/>
            <a:ext cx="8928100" cy="5314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u="none" strike="noStrike" kern="1200" cap="none" spc="0" normalizeH="0">
          <a:solidFill>
            <a:schemeClr val="tx1"/>
          </a:solidFill>
          <a:uFillTx/>
          <a:latin typeface="Century Schoolbook" panose="0204060405050502030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0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Century Schoolbook" panose="02040604050505020304" charset="0"/>
          <a:ea typeface="思源宋体" panose="02020400000000000000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C00000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2pPr>
      <a:lvl3pPr marL="616585" indent="-171450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3pPr>
      <a:lvl4pPr marL="822960" indent="-17145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AdaIN</a:t>
            </a:r>
            <a:r>
              <a:rPr lang="zh-CN" altLang="en-US" dirty="0"/>
              <a:t>、</a:t>
            </a:r>
            <a:r>
              <a:rPr lang="zh-CN" altLang="en-US" dirty="0"/>
              <a:t>正则化、损失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自适应实例归一化（</a:t>
            </a:r>
            <a:r>
              <a:rPr lang="en-US" altLang="zh-CN" dirty="0">
                <a:sym typeface="+mn-ea"/>
              </a:rPr>
              <a:t>Ada</a:t>
            </a:r>
            <a:r>
              <a:rPr lang="en-US" dirty="0">
                <a:sym typeface="+mn-ea"/>
              </a:rPr>
              <a:t>IN</a:t>
            </a:r>
            <a:r>
              <a:rPr lang="zh-CN" altLang="en-US" dirty="0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443230" y="1163955"/>
            <a:ext cx="8257540" cy="5192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655" y="2589530"/>
            <a:ext cx="2906395" cy="1140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自适应实例归一化（</a:t>
            </a:r>
            <a:r>
              <a:rPr lang="en-US" altLang="zh-CN" dirty="0">
                <a:sym typeface="+mn-ea"/>
              </a:rPr>
              <a:t>Ada</a:t>
            </a:r>
            <a:r>
              <a:rPr lang="en-US" dirty="0">
                <a:sym typeface="+mn-ea"/>
              </a:rPr>
              <a:t>IN</a:t>
            </a:r>
            <a:r>
              <a:rPr lang="zh-CN" altLang="en-US" dirty="0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4621530"/>
            <a:ext cx="4420870" cy="173482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950" y="1137285"/>
            <a:ext cx="8960485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3" y="5157470"/>
            <a:ext cx="4016375" cy="66294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自适应实例归一化（</a:t>
            </a:r>
            <a:r>
              <a:rPr lang="en-US" altLang="zh-CN" dirty="0">
                <a:sym typeface="+mn-ea"/>
              </a:rPr>
              <a:t>Ada</a:t>
            </a:r>
            <a:r>
              <a:rPr lang="en-US" dirty="0">
                <a:sym typeface="+mn-ea"/>
              </a:rPr>
              <a:t>IN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235710"/>
            <a:ext cx="8928735" cy="20408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3276600"/>
            <a:ext cx="3750945" cy="32016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t="44077"/>
          <a:stretch>
            <a:fillRect/>
          </a:stretch>
        </p:blipFill>
        <p:spPr>
          <a:xfrm>
            <a:off x="3893185" y="3566160"/>
            <a:ext cx="5142865" cy="29121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Perceptual Losses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794385" y="1112520"/>
            <a:ext cx="7554595" cy="1967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3217545"/>
            <a:ext cx="8928100" cy="31388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Perceptual Losses</a:t>
            </a: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Content Loss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6555" y="1670050"/>
            <a:ext cx="5852160" cy="998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2668270"/>
            <a:ext cx="8928100" cy="3684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Perceptual Losses</a:t>
            </a: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Style Loss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1903095"/>
            <a:ext cx="8928100" cy="4175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Perceptual Losses</a:t>
            </a: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Style Loss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892935"/>
            <a:ext cx="8928100" cy="2135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4752340"/>
            <a:ext cx="8928100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Perceptual Losses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44749"/>
          <a:stretch>
            <a:fillRect/>
          </a:stretch>
        </p:blipFill>
        <p:spPr>
          <a:xfrm>
            <a:off x="107950" y="1141730"/>
            <a:ext cx="8928100" cy="1202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65" y="4227830"/>
            <a:ext cx="4146920" cy="190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4227830"/>
            <a:ext cx="4571848" cy="190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54201"/>
          <a:stretch>
            <a:fillRect/>
          </a:stretch>
        </p:blipFill>
        <p:spPr>
          <a:xfrm>
            <a:off x="107950" y="2930525"/>
            <a:ext cx="892810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Perceptual Losses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22541"/>
          <a:stretch>
            <a:fillRect/>
          </a:stretch>
        </p:blipFill>
        <p:spPr>
          <a:xfrm>
            <a:off x="167640" y="1100455"/>
            <a:ext cx="8808720" cy="4479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84706"/>
          <a:stretch>
            <a:fillRect/>
          </a:stretch>
        </p:blipFill>
        <p:spPr>
          <a:xfrm>
            <a:off x="107950" y="5580380"/>
            <a:ext cx="8808720" cy="8845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Perceptual Losses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374140"/>
            <a:ext cx="8981440" cy="37788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5388610"/>
            <a:ext cx="8870315" cy="905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风格迁移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560195"/>
            <a:ext cx="8928735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RNN / LSTM / GNN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RNN/LSTM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RNN/LSTM</a:t>
            </a:r>
          </a:p>
          <a:p>
            <a:pPr lvl="1"/>
            <a:r>
              <a:rPr lang="zh-CN"/>
              <a:t>英文：</a:t>
            </a:r>
            <a:r>
              <a:t>https://colah.github.io/posts/2015-08-Understanding-LSTMs/</a:t>
            </a:r>
          </a:p>
          <a:p>
            <a:pPr lvl="1"/>
            <a:r>
              <a:rPr lang="zh-CN"/>
              <a:t>中文：</a:t>
            </a:r>
            <a:r>
              <a:t>https://www.jianshu.com/p/9dc9f41f0b29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3514090"/>
            <a:ext cx="8823960" cy="28422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RNN/LSTM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RNN/LSTM</a:t>
            </a:r>
          </a:p>
          <a:p>
            <a:pPr lvl="1"/>
            <a:r>
              <a:rPr lang="zh-CN"/>
              <a:t>英文：</a:t>
            </a:r>
            <a:r>
              <a:t>https://colah.github.io/posts/2015-08-Understanding-LSTMs/</a:t>
            </a:r>
          </a:p>
          <a:p>
            <a:pPr lvl="1"/>
            <a:r>
              <a:rPr lang="zh-CN"/>
              <a:t>中文：</a:t>
            </a:r>
            <a:r>
              <a:t>https://www.jianshu.com/p/9dc9f41f0b29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645" y="3030855"/>
            <a:ext cx="7298690" cy="3332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GNN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3475" y="8890"/>
            <a:ext cx="4092575" cy="929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" y="1269365"/>
            <a:ext cx="8555990" cy="4756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GNN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3475" y="8890"/>
            <a:ext cx="4092575" cy="929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1018540"/>
            <a:ext cx="8075930" cy="53378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0" y="3886200"/>
            <a:ext cx="300990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" dirty="0"/>
              <a:t>https://nndl.github.io/</a:t>
            </a:r>
            <a:endParaRPr lang="zh-CN" altLang="en-US" sz="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AdaIN </a:t>
            </a:r>
            <a:r>
              <a:rPr lang="zh-CN" altLang="en-US"/>
              <a:t>自适应实例归一化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50165" y="1231900"/>
            <a:ext cx="8928735" cy="1701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" y="3005455"/>
            <a:ext cx="9044305" cy="3244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内部协变量偏移（</a:t>
            </a:r>
            <a:r>
              <a:rPr lang="en-US" altLang="zh-CN" dirty="0"/>
              <a:t>Internal Covariate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归一化方法</a:t>
            </a:r>
            <a:endParaRPr lang="en-US" altLang="zh-CN" dirty="0"/>
          </a:p>
          <a:p>
            <a:pPr lvl="1"/>
            <a:r>
              <a:rPr lang="zh-CN" altLang="en-US" dirty="0"/>
              <a:t>批量归一化（</a:t>
            </a:r>
            <a:r>
              <a:rPr lang="en-US" altLang="zh-CN" dirty="0"/>
              <a:t>Batch Normalization</a:t>
            </a:r>
            <a:r>
              <a:rPr lang="zh-CN" altLang="en-US" dirty="0"/>
              <a:t>，</a:t>
            </a:r>
            <a:r>
              <a:rPr lang="en-US" altLang="zh-CN" dirty="0"/>
              <a:t>BN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层归一化（</a:t>
            </a:r>
            <a:r>
              <a:rPr lang="en-US" altLang="zh-CN" dirty="0"/>
              <a:t>Layer Normalization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权重归一化（</a:t>
            </a:r>
            <a:r>
              <a:rPr lang="en-US" altLang="zh-CN" dirty="0"/>
              <a:t>Weight Normalization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局部响应归一化（</a:t>
            </a:r>
            <a:r>
              <a:rPr lang="en-US" altLang="zh-CN" dirty="0"/>
              <a:t>Local Response Normalization</a:t>
            </a:r>
            <a:r>
              <a:rPr lang="zh-CN" altLang="en-US" dirty="0"/>
              <a:t>，</a:t>
            </a:r>
            <a:r>
              <a:rPr lang="en-US" altLang="zh-CN" dirty="0"/>
              <a:t>LRN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2050" name="Picture 2" descr="Image result for layer normalization vs batch normaliz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r="5100"/>
          <a:stretch>
            <a:fillRect/>
          </a:stretch>
        </p:blipFill>
        <p:spPr bwMode="auto">
          <a:xfrm>
            <a:off x="261620" y="4102735"/>
            <a:ext cx="8622030" cy="23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批量归一化（</a:t>
            </a:r>
            <a:r>
              <a:rPr lang="en-US" altLang="zh-CN" dirty="0"/>
              <a:t>BatchNorm, BN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给定一个包含</a:t>
            </a:r>
            <a:r>
              <a:rPr lang="en-US" altLang="zh-CN" dirty="0"/>
              <a:t>K </a:t>
            </a:r>
            <a:r>
              <a:rPr lang="zh-CN" altLang="en-US" dirty="0"/>
              <a:t>个样本的小批量样本集合，计算均值和方差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批量归一化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55" y="3108325"/>
            <a:ext cx="3680460" cy="1435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60" y="5229860"/>
            <a:ext cx="2283460" cy="1033145"/>
          </a:xfrm>
          <a:prstGeom prst="rect">
            <a:avLst/>
          </a:prstGeom>
        </p:spPr>
      </p:pic>
      <p:pic>
        <p:nvPicPr>
          <p:cNvPr id="2050" name="Picture 2" descr="Image result for layer normalization vs batch norm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t="11625" r="75314"/>
          <a:stretch>
            <a:fillRect/>
          </a:stretch>
        </p:blipFill>
        <p:spPr bwMode="auto">
          <a:xfrm>
            <a:off x="251460" y="1016000"/>
            <a:ext cx="1359535" cy="15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44949"/>
          <a:stretch>
            <a:fillRect/>
          </a:stretch>
        </p:blipFill>
        <p:spPr>
          <a:xfrm>
            <a:off x="1830070" y="1058545"/>
            <a:ext cx="7205980" cy="14992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910" y="3960495"/>
            <a:ext cx="1882140" cy="2392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层归一化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l</a:t>
            </a:r>
            <a:r>
              <a:rPr lang="zh-CN" altLang="en-US" dirty="0"/>
              <a:t>层神经元的净输入为</a:t>
            </a:r>
            <a:r>
              <a:rPr lang="en-US" altLang="zh-CN" dirty="0"/>
              <a:t>z</a:t>
            </a:r>
            <a:r>
              <a:rPr lang="en-US" altLang="zh-CN" baseline="30000" dirty="0"/>
              <a:t>(l)</a:t>
            </a:r>
            <a:r>
              <a:rPr lang="en-US" altLang="zh-CN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层归一化定义为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5" y="1885950"/>
            <a:ext cx="2964815" cy="1647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" y="4744720"/>
            <a:ext cx="2968625" cy="1365250"/>
          </a:xfrm>
          <a:prstGeom prst="rect">
            <a:avLst/>
          </a:prstGeom>
        </p:spPr>
      </p:pic>
      <p:pic>
        <p:nvPicPr>
          <p:cNvPr id="2050" name="Picture 2" descr="Image result for layer normalization vs batch norm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" t="11625" r="52305"/>
          <a:stretch>
            <a:fillRect/>
          </a:stretch>
        </p:blipFill>
        <p:spPr bwMode="auto">
          <a:xfrm>
            <a:off x="4189730" y="1786255"/>
            <a:ext cx="4679950" cy="26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730" y="4744720"/>
            <a:ext cx="4680000" cy="8253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实例归一化（</a:t>
            </a:r>
            <a:r>
              <a:rPr lang="en-US" altLang="zh-CN" dirty="0"/>
              <a:t>Instance </a:t>
            </a:r>
            <a:r>
              <a:rPr lang="zh-CN" altLang="en-US" dirty="0"/>
              <a:t>Normalization）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i="1" dirty="0"/>
              <a:t>µ</a:t>
            </a:r>
            <a:r>
              <a:rPr lang="en-US" altLang="zh-CN" dirty="0"/>
              <a:t>(x) and </a:t>
            </a:r>
            <a:r>
              <a:rPr lang="en-US" altLang="zh-CN" i="1" dirty="0"/>
              <a:t>σ</a:t>
            </a:r>
            <a:r>
              <a:rPr lang="en-US" altLang="zh-CN" dirty="0"/>
              <a:t>(x) are computed across spatial dimensions independently for </a:t>
            </a:r>
            <a:r>
              <a:rPr lang="en-US" altLang="zh-CN" i="1" dirty="0">
                <a:solidFill>
                  <a:srgbClr val="FF0000"/>
                </a:solidFill>
              </a:rPr>
              <a:t>each channel</a:t>
            </a:r>
            <a:r>
              <a:rPr lang="en-US" altLang="zh-CN" i="1" dirty="0"/>
              <a:t> </a:t>
            </a:r>
            <a:r>
              <a:rPr lang="en-US" altLang="zh-CN" dirty="0"/>
              <a:t>and </a:t>
            </a:r>
            <a:r>
              <a:rPr lang="en-US" altLang="zh-CN" i="1" dirty="0">
                <a:solidFill>
                  <a:srgbClr val="FF0000"/>
                </a:solidFill>
              </a:rPr>
              <a:t>each sample</a:t>
            </a:r>
            <a:r>
              <a:rPr lang="en-US" altLang="zh-CN" dirty="0"/>
              <a:t>: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" y="4744720"/>
            <a:ext cx="2968625" cy="1365250"/>
          </a:xfrm>
          <a:prstGeom prst="rect">
            <a:avLst/>
          </a:prstGeom>
        </p:spPr>
      </p:pic>
      <p:pic>
        <p:nvPicPr>
          <p:cNvPr id="4" name="Picture 2" descr="Image result for layer normalization vs batch norm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r="5100"/>
          <a:stretch>
            <a:fillRect/>
          </a:stretch>
        </p:blipFill>
        <p:spPr bwMode="auto">
          <a:xfrm>
            <a:off x="261620" y="4102735"/>
            <a:ext cx="8622030" cy="235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165" y="2130425"/>
            <a:ext cx="2693670" cy="704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5" y="3030220"/>
            <a:ext cx="3035935" cy="798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750" y="2981325"/>
            <a:ext cx="4535805" cy="896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条件实例归一化（</a:t>
            </a:r>
            <a:r>
              <a:rPr lang="en-US" altLang="zh-CN" dirty="0">
                <a:sym typeface="+mn-ea"/>
              </a:rPr>
              <a:t>Conditional </a:t>
            </a:r>
            <a:r>
              <a:rPr lang="en-US" dirty="0">
                <a:sym typeface="+mn-ea"/>
              </a:rPr>
              <a:t>IN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058545"/>
            <a:ext cx="6283325" cy="1252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372360"/>
            <a:ext cx="3869055" cy="7899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" y="3294380"/>
            <a:ext cx="8641080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自适应实例归一化（</a:t>
            </a:r>
            <a:r>
              <a:rPr lang="en-US" altLang="zh-CN" dirty="0">
                <a:sym typeface="+mn-ea"/>
              </a:rPr>
              <a:t>Ada</a:t>
            </a:r>
            <a:r>
              <a:rPr lang="en-US" dirty="0">
                <a:sym typeface="+mn-ea"/>
              </a:rPr>
              <a:t>IN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09040"/>
            <a:ext cx="6946900" cy="2725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0" y="5033645"/>
            <a:ext cx="4242435" cy="1169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3" y="4559300"/>
            <a:ext cx="4016375" cy="66294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50" y="2632075"/>
            <a:ext cx="2059305" cy="41719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960" y="3934460"/>
            <a:ext cx="2830195" cy="9410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18" y="5372735"/>
            <a:ext cx="2600325" cy="4914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180" y="5947410"/>
            <a:ext cx="1498600" cy="4057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WPS 演示</Application>
  <PresentationFormat>宽屏</PresentationFormat>
  <Paragraphs>99</Paragraphs>
  <Slides>25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Century Schoolbook</vt:lpstr>
      <vt:lpstr>微软雅黑</vt:lpstr>
      <vt:lpstr>Calibri</vt:lpstr>
      <vt:lpstr>Wingdings 3</vt:lpstr>
      <vt:lpstr>思源宋体</vt:lpstr>
      <vt:lpstr>Wingdings 3</vt:lpstr>
      <vt:lpstr>Cambria</vt:lpstr>
      <vt:lpstr>汉仪旗黑-85S</vt:lpstr>
      <vt:lpstr>华文中宋</vt:lpstr>
      <vt:lpstr>华文楷体</vt:lpstr>
      <vt:lpstr>Arial Unicode MS</vt:lpstr>
      <vt:lpstr>1_Origin</vt:lpstr>
      <vt:lpstr>AdaIN、正则化、损失</vt:lpstr>
      <vt:lpstr>风格迁移</vt:lpstr>
      <vt:lpstr>AdaIN 自适应实例归一化</vt:lpstr>
      <vt:lpstr>逐层归一化</vt:lpstr>
      <vt:lpstr>批量归一化（BatchNorm, BN）</vt:lpstr>
      <vt:lpstr>层归一化</vt:lpstr>
      <vt:lpstr>实例归一化（Instance Normalization）</vt:lpstr>
      <vt:lpstr>条件实例归一化（Conditional IN）</vt:lpstr>
      <vt:lpstr>自适应实例归一化（AdaIN）</vt:lpstr>
      <vt:lpstr>自适应实例归一化（AdaIN）</vt:lpstr>
      <vt:lpstr>自适应实例归一化（AdaIN）</vt:lpstr>
      <vt:lpstr>自适应实例归一化（AdaIN）</vt:lpstr>
      <vt:lpstr>Perceptual Losses</vt:lpstr>
      <vt:lpstr>Perceptual Losses</vt:lpstr>
      <vt:lpstr>Perceptual Losses</vt:lpstr>
      <vt:lpstr>Perceptual Losses</vt:lpstr>
      <vt:lpstr>Perceptual Losses</vt:lpstr>
      <vt:lpstr>Perceptual Losses</vt:lpstr>
      <vt:lpstr>Perceptual Losses</vt:lpstr>
      <vt:lpstr>PowerPoint 演示文稿</vt:lpstr>
      <vt:lpstr>PowerPoint 演示文稿</vt:lpstr>
      <vt:lpstr>RNN/LSTM</vt:lpstr>
      <vt:lpstr>PowerPoint 演示文稿</vt:lpstr>
      <vt:lpstr>GNN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fei</cp:lastModifiedBy>
  <cp:revision>1980</cp:revision>
  <dcterms:created xsi:type="dcterms:W3CDTF">2009-03-19T21:17:00Z</dcterms:created>
  <dcterms:modified xsi:type="dcterms:W3CDTF">2020-06-11T02:03:16Z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